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38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55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6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51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86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80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2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8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1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7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0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D80F-64F3-434C-9653-D5B7BB165651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601F-A998-4A27-A4F8-2793ED06E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5561" y="1048382"/>
            <a:ext cx="10487696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4400" dirty="0" smtClean="0"/>
              <a:t>SEMINARIO DE CONCENTRACIÓN PROFESIONAL I</a:t>
            </a:r>
          </a:p>
          <a:p>
            <a:pPr algn="ctr"/>
            <a:r>
              <a:rPr lang="es-MX" sz="4400" dirty="0" smtClean="0"/>
              <a:t>REFLEXIONES TEÓRICO METODOLÓGICAS SOBRE LA FORMACIÓN Y LA DOCENCIA</a:t>
            </a:r>
            <a:endParaRPr lang="es-MX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310648" y="5473521"/>
            <a:ext cx="47136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Septiembre 2020 – enero 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0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86626" y="1344596"/>
            <a:ext cx="9058139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4000" dirty="0" smtClean="0"/>
              <a:t>Lo que se espera como producto es un documento que incluya el estado del arte en relación con el objeto de estudio trabajado y la descripción exhaustiva del escenario en que se desarrollará la investigación.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0350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2413" y="874621"/>
            <a:ext cx="63838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 smtClean="0"/>
              <a:t>Opción Formación pedagógica y práctica docente</a:t>
            </a:r>
            <a:endParaRPr lang="es-MX" sz="5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092" y="2641979"/>
            <a:ext cx="4706491" cy="35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lamada rectangular redondeada 3"/>
          <p:cNvSpPr/>
          <p:nvPr/>
        </p:nvSpPr>
        <p:spPr>
          <a:xfrm>
            <a:off x="497982" y="106578"/>
            <a:ext cx="7744496" cy="1838132"/>
          </a:xfrm>
          <a:prstGeom prst="wedgeRoundRectCallout">
            <a:avLst>
              <a:gd name="adj1" fmla="val 49615"/>
              <a:gd name="adj2" fmla="val 8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691167" y="363924"/>
            <a:ext cx="7744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Se pretende proporcionar al alumno elementos teórico - metodológicos necesarios para que pueda integrar de manera adecuada los datos, la información  que le posibiliten analizar su objeto de estudio y contribuir con ello a la conclusión del trabajo </a:t>
            </a:r>
            <a:r>
              <a:rPr lang="es-MX" sz="2000" dirty="0" err="1" smtClean="0"/>
              <a:t>recepcional</a:t>
            </a:r>
            <a:endParaRPr lang="es-MX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759" y="2627290"/>
            <a:ext cx="3037808" cy="367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93" y="2986691"/>
            <a:ext cx="5668717" cy="340123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2225" y="310706"/>
            <a:ext cx="99854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Objetivo del curso</a:t>
            </a:r>
          </a:p>
          <a:p>
            <a:endParaRPr lang="es-MX" sz="2000" dirty="0" smtClean="0"/>
          </a:p>
          <a:p>
            <a:r>
              <a:rPr lang="es-MX" sz="2000" dirty="0" smtClean="0"/>
              <a:t>El Seminario de concentración profesional, </a:t>
            </a:r>
            <a:r>
              <a:rPr lang="es-MX" sz="2000" u="sng" dirty="0" smtClean="0"/>
              <a:t>“reflexiones teórico-metodológicas sobre la investigación educativa”</a:t>
            </a:r>
            <a:r>
              <a:rPr lang="es-MX" sz="2000" dirty="0" smtClean="0"/>
              <a:t> es un espacio que permite al alumno reflexionar y dialogar con sus compañeros en torno a los elementos teórico-metodológicos que les permitirán 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elaborar la revisión </a:t>
            </a:r>
            <a:r>
              <a:rPr lang="es-MX" sz="2000" dirty="0" err="1" smtClean="0"/>
              <a:t>biblio</a:t>
            </a:r>
            <a:r>
              <a:rPr lang="es-MX" sz="2000" dirty="0" smtClean="0"/>
              <a:t> - </a:t>
            </a:r>
            <a:r>
              <a:rPr lang="es-MX" sz="2000" dirty="0" err="1" smtClean="0"/>
              <a:t>hemerográfica</a:t>
            </a:r>
            <a:r>
              <a:rPr lang="es-MX" sz="2000" dirty="0" smtClean="0"/>
              <a:t>, 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la elección del escenario en el que desarrollarán su trabajo </a:t>
            </a:r>
            <a:r>
              <a:rPr lang="es-MX" sz="2000" dirty="0" err="1" smtClean="0"/>
              <a:t>recepcional</a:t>
            </a:r>
            <a:r>
              <a:rPr lang="es-MX" sz="2000" dirty="0" smtClean="0"/>
              <a:t> y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las problemáticas asociadas a la elaboración de instrumentos.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99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7526" y="890687"/>
            <a:ext cx="11685432" cy="503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Bef>
                <a:spcPts val="5"/>
              </a:spcBef>
              <a:spcAft>
                <a:spcPts val="0"/>
              </a:spcAft>
            </a:pPr>
            <a:r>
              <a:rPr lang="es-ES" sz="2400" b="1" u="heavy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Objetivos específicos</a:t>
            </a:r>
            <a:endParaRPr lang="es-MX" sz="2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>
              <a:spcBef>
                <a:spcPts val="195"/>
              </a:spcBef>
              <a:spcAft>
                <a:spcPts val="0"/>
              </a:spcAft>
            </a:pPr>
            <a:r>
              <a:rPr lang="es-E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MX" sz="2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>
              <a:spcBef>
                <a:spcPts val="195"/>
              </a:spcBef>
              <a:spcAft>
                <a:spcPts val="0"/>
              </a:spcAft>
            </a:pPr>
            <a:r>
              <a:rPr lang="es-ES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 alumnos:</a:t>
            </a:r>
            <a:endParaRPr lang="es-MX" sz="2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295" lvl="0" indent="-342900" algn="just">
              <a:lnSpc>
                <a:spcPct val="115000"/>
              </a:lnSpc>
              <a:spcBef>
                <a:spcPts val="17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"/>
              <a:tabLst>
                <a:tab pos="521335" algn="l"/>
              </a:tabLst>
            </a:pP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elaborarán la revisión </a:t>
            </a:r>
            <a:r>
              <a:rPr lang="es-ES" sz="24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biblio-hemerográfica</a:t>
            </a: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sobre la temática que investigarán a fin de justificar la necesidad de desarrollar un nuevo estudio sobre </a:t>
            </a:r>
            <a:r>
              <a:rPr lang="es-ES" sz="2400" spc="-15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 </a:t>
            </a: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temática seleccionada y el marco teórico a partir del cual trabajaran la</a:t>
            </a:r>
            <a:r>
              <a:rPr lang="es-ES" sz="2400" spc="-5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investigación;</a:t>
            </a:r>
            <a:endParaRPr lang="es-MX" sz="24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71120" lvl="0" indent="-342900" algn="just">
              <a:lnSpc>
                <a:spcPct val="113000"/>
              </a:lnSpc>
              <a:spcBef>
                <a:spcPts val="1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"/>
              <a:tabLst>
                <a:tab pos="521335" algn="l"/>
              </a:tabLst>
            </a:pP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fundamentarán científicamente la elección de su escenario de estudio y generarán las estrategias que les permitirá realizar una descripción exhaustiva del</a:t>
            </a:r>
            <a:r>
              <a:rPr lang="es-ES" sz="2400" spc="-65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mismo</a:t>
            </a:r>
            <a:endParaRPr lang="es-MX" sz="24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spcBef>
                <a:spcPts val="2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"/>
              <a:tabLst>
                <a:tab pos="521335" algn="l"/>
              </a:tabLst>
            </a:pP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especificarán los criterios para definir el tipo de sujeto con el que</a:t>
            </a:r>
            <a:r>
              <a:rPr lang="es-ES" sz="2400" spc="-125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trabajarán</a:t>
            </a:r>
            <a:endParaRPr lang="es-MX" sz="2400" dirty="0" smtClean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79375" lvl="0" indent="-342900" algn="just">
              <a:lnSpc>
                <a:spcPct val="113000"/>
              </a:lnSpc>
              <a:spcBef>
                <a:spcPts val="19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"/>
              <a:tabLst>
                <a:tab pos="521335" algn="l"/>
              </a:tabLst>
            </a:pPr>
            <a:r>
              <a:rPr lang="es-ES" sz="24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reflexionarán en torno a la viabilidad de obtener la información necesaria para analizar su investigación</a:t>
            </a:r>
            <a:endParaRPr lang="es-MX" sz="24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2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2377" y="542939"/>
            <a:ext cx="6096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MX" sz="3600" dirty="0" smtClean="0"/>
              <a:t>Unidad I. El método científico y la formación para la investigación</a:t>
            </a:r>
            <a:endParaRPr lang="es-MX" sz="3600" dirty="0"/>
          </a:p>
        </p:txBody>
      </p:sp>
      <p:sp>
        <p:nvSpPr>
          <p:cNvPr id="3" name="Rectángulo 2"/>
          <p:cNvSpPr/>
          <p:nvPr/>
        </p:nvSpPr>
        <p:spPr>
          <a:xfrm>
            <a:off x="2082083" y="3430768"/>
            <a:ext cx="8671775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400" dirty="0" smtClean="0"/>
              <a:t>Contenidos por desarrollar</a:t>
            </a:r>
          </a:p>
          <a:p>
            <a:endParaRPr lang="es-MX" sz="2400" dirty="0" smtClean="0"/>
          </a:p>
          <a:p>
            <a:r>
              <a:rPr lang="es-MX" sz="2400" dirty="0" smtClean="0"/>
              <a:t>1.	El rigor del método científico</a:t>
            </a:r>
          </a:p>
          <a:p>
            <a:r>
              <a:rPr lang="es-MX" sz="2400" dirty="0" smtClean="0"/>
              <a:t>2.	La configuración del proyecto de investigación</a:t>
            </a:r>
          </a:p>
          <a:p>
            <a:r>
              <a:rPr lang="es-MX" sz="2400" dirty="0" smtClean="0"/>
              <a:t>3.	Las habilidades y competencias para la investigación</a:t>
            </a:r>
          </a:p>
          <a:p>
            <a:r>
              <a:rPr lang="es-MX" sz="2400" dirty="0" smtClean="0"/>
              <a:t>4.	El investigador educativo: competencias y </a:t>
            </a:r>
            <a:r>
              <a:rPr lang="es-MX" sz="2400" dirty="0" err="1" smtClean="0"/>
              <a:t>resilencias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270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2833" y="645971"/>
            <a:ext cx="6096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MX" sz="3600" dirty="0" smtClean="0"/>
              <a:t>Unidad II. El objeto de estudio y la elaboración del estado del arte</a:t>
            </a:r>
            <a:endParaRPr lang="es-MX" sz="3600" dirty="0"/>
          </a:p>
        </p:txBody>
      </p:sp>
      <p:sp>
        <p:nvSpPr>
          <p:cNvPr id="3" name="Rectángulo 2"/>
          <p:cNvSpPr/>
          <p:nvPr/>
        </p:nvSpPr>
        <p:spPr>
          <a:xfrm>
            <a:off x="2571479" y="3768994"/>
            <a:ext cx="806646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400" dirty="0" smtClean="0"/>
              <a:t>1.	Los criterios para la elaboración del estado del arte</a:t>
            </a:r>
          </a:p>
          <a:p>
            <a:r>
              <a:rPr lang="es-MX" sz="2400" dirty="0" smtClean="0"/>
              <a:t>2.	La recopilación de la información escrita y virtual</a:t>
            </a:r>
          </a:p>
          <a:p>
            <a:r>
              <a:rPr lang="es-MX" sz="2400" dirty="0" smtClean="0"/>
              <a:t>3.	Los avances en los supuestos de la investigación y el estado del arte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260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24507" y="671727"/>
            <a:ext cx="60960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MX" sz="3600" dirty="0" smtClean="0"/>
              <a:t>Unidad III. El acercamiento al escenario de investigación, contexto y sujetos</a:t>
            </a:r>
            <a:endParaRPr lang="es-MX" sz="3600" dirty="0"/>
          </a:p>
        </p:txBody>
      </p:sp>
      <p:sp>
        <p:nvSpPr>
          <p:cNvPr id="3" name="Rectángulo 2"/>
          <p:cNvSpPr/>
          <p:nvPr/>
        </p:nvSpPr>
        <p:spPr>
          <a:xfrm>
            <a:off x="2326783" y="3424432"/>
            <a:ext cx="7654344" cy="22467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2800" dirty="0" smtClean="0"/>
              <a:t>1.	Criterios para la elección del escenario</a:t>
            </a:r>
          </a:p>
          <a:p>
            <a:r>
              <a:rPr lang="es-MX" sz="2800" dirty="0" smtClean="0"/>
              <a:t>2.	El vagabundeo por el escenario: el arte de la observación</a:t>
            </a:r>
          </a:p>
          <a:p>
            <a:r>
              <a:rPr lang="es-MX" sz="2800" dirty="0" smtClean="0"/>
              <a:t>3.	Los sujetos de la investigación: características e idoneidad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441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3255" y="745833"/>
            <a:ext cx="5134667" cy="17543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3600" dirty="0" smtClean="0"/>
              <a:t>Unidad IV. Los sujetos de la investigación y el proyecto</a:t>
            </a:r>
            <a:endParaRPr lang="es-MX" sz="3600" dirty="0"/>
          </a:p>
        </p:txBody>
      </p:sp>
      <p:sp>
        <p:nvSpPr>
          <p:cNvPr id="3" name="Rectángulo 2"/>
          <p:cNvSpPr/>
          <p:nvPr/>
        </p:nvSpPr>
        <p:spPr>
          <a:xfrm>
            <a:off x="2944970" y="3569474"/>
            <a:ext cx="6096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MX" sz="2400" dirty="0" smtClean="0"/>
              <a:t>1.	La elección de los sujetos</a:t>
            </a:r>
          </a:p>
          <a:p>
            <a:r>
              <a:rPr lang="es-MX" sz="2400" dirty="0" smtClean="0"/>
              <a:t>2.	Las características de un proyecto de investigación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245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321</Words>
  <Application>Microsoft Office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g</dc:creator>
  <cp:lastModifiedBy>javier g</cp:lastModifiedBy>
  <cp:revision>6</cp:revision>
  <dcterms:created xsi:type="dcterms:W3CDTF">2020-09-09T13:18:19Z</dcterms:created>
  <dcterms:modified xsi:type="dcterms:W3CDTF">2020-09-10T02:31:01Z</dcterms:modified>
</cp:coreProperties>
</file>